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3" r:id="rId7"/>
    <p:sldId id="291" r:id="rId8"/>
    <p:sldId id="264" r:id="rId9"/>
    <p:sldId id="266" r:id="rId10"/>
    <p:sldId id="265" r:id="rId11"/>
    <p:sldId id="267" r:id="rId12"/>
    <p:sldId id="268" r:id="rId13"/>
    <p:sldId id="270" r:id="rId14"/>
    <p:sldId id="272" r:id="rId15"/>
    <p:sldId id="274" r:id="rId16"/>
    <p:sldId id="292" r:id="rId17"/>
    <p:sldId id="276" r:id="rId18"/>
    <p:sldId id="278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90" r:id="rId28"/>
    <p:sldId id="28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noz\Desktop\Tez\maketostock\unobservableru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noz\Desktop\Tez\maketostock\unobservableru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noz\Desktop\Tez\maketostock\unobservableru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Sheet2!$C$4</c:f>
              <c:strCache>
                <c:ptCount val="1"/>
                <c:pt idx="0">
                  <c:v>R/c &lt; p/h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Sheet2!$B$14:$B$16</c:f>
              <c:strCache>
                <c:ptCount val="3"/>
                <c:pt idx="0">
                  <c:v>λD&lt;λC</c:v>
                </c:pt>
                <c:pt idx="1">
                  <c:v>λD=λC</c:v>
                </c:pt>
                <c:pt idx="2">
                  <c:v>λD&gt;λC</c:v>
                </c:pt>
              </c:strCache>
            </c:strRef>
          </c:cat>
          <c:val>
            <c:numRef>
              <c:f>Sheet2!$C$5:$C$7</c:f>
              <c:numCache>
                <c:formatCode>General</c:formatCode>
                <c:ptCount val="3"/>
                <c:pt idx="0">
                  <c:v>0.1105</c:v>
                </c:pt>
                <c:pt idx="1">
                  <c:v>0.75220000000000065</c:v>
                </c:pt>
                <c:pt idx="2">
                  <c:v>0.13730000000000001</c:v>
                </c:pt>
              </c:numCache>
            </c:numRef>
          </c:val>
        </c:ser>
        <c:ser>
          <c:idx val="1"/>
          <c:order val="1"/>
          <c:tx>
            <c:strRef>
              <c:f>Sheet2!$D$4</c:f>
              <c:strCache>
                <c:ptCount val="1"/>
                <c:pt idx="0">
                  <c:v>R/c = p/h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Sheet2!$B$14:$B$16</c:f>
              <c:strCache>
                <c:ptCount val="3"/>
                <c:pt idx="0">
                  <c:v>λD&lt;λC</c:v>
                </c:pt>
                <c:pt idx="1">
                  <c:v>λD=λC</c:v>
                </c:pt>
                <c:pt idx="2">
                  <c:v>λD&gt;λC</c:v>
                </c:pt>
              </c:strCache>
            </c:strRef>
          </c:cat>
          <c:val>
            <c:numRef>
              <c:f>Sheet2!$D$5:$D$7</c:f>
              <c:numCache>
                <c:formatCode>General</c:formatCode>
                <c:ptCount val="3"/>
                <c:pt idx="0">
                  <c:v>5.9300000000000158E-2</c:v>
                </c:pt>
                <c:pt idx="1">
                  <c:v>0.79500000000000004</c:v>
                </c:pt>
                <c:pt idx="2">
                  <c:v>0.14570000000000038</c:v>
                </c:pt>
              </c:numCache>
            </c:numRef>
          </c:val>
        </c:ser>
        <c:ser>
          <c:idx val="2"/>
          <c:order val="2"/>
          <c:tx>
            <c:strRef>
              <c:f>Sheet2!$E$4</c:f>
              <c:strCache>
                <c:ptCount val="1"/>
                <c:pt idx="0">
                  <c:v>R/c &gt; p/h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Sheet2!$B$14:$B$16</c:f>
              <c:strCache>
                <c:ptCount val="3"/>
                <c:pt idx="0">
                  <c:v>λD&lt;λC</c:v>
                </c:pt>
                <c:pt idx="1">
                  <c:v>λD=λC</c:v>
                </c:pt>
                <c:pt idx="2">
                  <c:v>λD&gt;λC</c:v>
                </c:pt>
              </c:strCache>
            </c:strRef>
          </c:cat>
          <c:val>
            <c:numRef>
              <c:f>Sheet2!$E$5:$E$7</c:f>
              <c:numCache>
                <c:formatCode>General</c:formatCode>
                <c:ptCount val="3"/>
                <c:pt idx="0">
                  <c:v>3.5099999999999999E-2</c:v>
                </c:pt>
                <c:pt idx="1">
                  <c:v>0.82380000000000064</c:v>
                </c:pt>
                <c:pt idx="2">
                  <c:v>0.1411</c:v>
                </c:pt>
              </c:numCache>
            </c:numRef>
          </c:val>
        </c:ser>
        <c:axId val="80883712"/>
        <c:axId val="80885248"/>
      </c:barChart>
      <c:catAx>
        <c:axId val="80883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i="1">
                <a:latin typeface="+mn-lt"/>
              </a:defRPr>
            </a:pPr>
            <a:endParaRPr lang="tr-TR"/>
          </a:p>
        </c:txPr>
        <c:crossAx val="80885248"/>
        <c:crosses val="autoZero"/>
        <c:auto val="1"/>
        <c:lblAlgn val="ctr"/>
        <c:lblOffset val="100"/>
      </c:catAx>
      <c:valAx>
        <c:axId val="808852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>
                    <a:latin typeface="+mn-lt"/>
                  </a:rPr>
                  <a:t>fraction</a:t>
                </a:r>
                <a:r>
                  <a:rPr lang="tr-TR" sz="2000" dirty="0">
                    <a:latin typeface="+mn-lt"/>
                  </a:rPr>
                  <a:t> of </a:t>
                </a:r>
                <a:r>
                  <a:rPr lang="tr-TR" sz="2000" dirty="0" err="1">
                    <a:latin typeface="+mn-lt"/>
                  </a:rPr>
                  <a:t>instances</a:t>
                </a:r>
                <a:endParaRPr lang="tr-TR" sz="2000" dirty="0">
                  <a:latin typeface="+mn-lt"/>
                </a:endParaRPr>
              </a:p>
            </c:rich>
          </c:tx>
          <c:layout/>
        </c:title>
        <c:numFmt formatCode="General" sourceLinked="1"/>
        <c:tickLblPos val="nextTo"/>
        <c:crossAx val="8088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677568653988021"/>
          <c:y val="0.19590184423952892"/>
          <c:w val="0.16360417024371024"/>
          <c:h val="0.36769273111068485"/>
        </c:manualLayout>
      </c:layout>
      <c:txPr>
        <a:bodyPr/>
        <a:lstStyle/>
        <a:p>
          <a:pPr>
            <a:defRPr sz="1800" i="1"/>
          </a:pPr>
          <a:endParaRPr lang="tr-TR"/>
        </a:p>
      </c:txPr>
    </c:legend>
    <c:plotVisOnly val="1"/>
  </c:chart>
  <c:txPr>
    <a:bodyPr/>
    <a:lstStyle/>
    <a:p>
      <a:pPr>
        <a:defRPr sz="900">
          <a:latin typeface="Times New Roman" pitchFamily="18" charset="0"/>
          <a:cs typeface="Times New Roman" pitchFamily="18" charset="0"/>
        </a:defRPr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Sheet3!$E$5</c:f>
              <c:strCache>
                <c:ptCount val="1"/>
                <c:pt idx="0">
                  <c:v>R/c &lt; p/h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Sheet3!$B$8:$D$8</c:f>
              <c:strCache>
                <c:ptCount val="3"/>
                <c:pt idx="0">
                  <c:v>SD &lt; SC</c:v>
                </c:pt>
                <c:pt idx="1">
                  <c:v>SD = SC</c:v>
                </c:pt>
                <c:pt idx="2">
                  <c:v>SD &gt; SC</c:v>
                </c:pt>
              </c:strCache>
            </c:strRef>
          </c:cat>
          <c:val>
            <c:numRef>
              <c:f>Sheet3!$B$5:$D$5</c:f>
              <c:numCache>
                <c:formatCode>General</c:formatCode>
                <c:ptCount val="3"/>
                <c:pt idx="0">
                  <c:v>0.46860000000000002</c:v>
                </c:pt>
                <c:pt idx="1">
                  <c:v>0.45830000000000032</c:v>
                </c:pt>
                <c:pt idx="2">
                  <c:v>7.3099999999999998E-2</c:v>
                </c:pt>
              </c:numCache>
            </c:numRef>
          </c:val>
        </c:ser>
        <c:ser>
          <c:idx val="1"/>
          <c:order val="1"/>
          <c:tx>
            <c:strRef>
              <c:f>Sheet3!$E$6</c:f>
              <c:strCache>
                <c:ptCount val="1"/>
                <c:pt idx="0">
                  <c:v>R/c = p/h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Sheet3!$B$8:$D$8</c:f>
              <c:strCache>
                <c:ptCount val="3"/>
                <c:pt idx="0">
                  <c:v>SD &lt; SC</c:v>
                </c:pt>
                <c:pt idx="1">
                  <c:v>SD = SC</c:v>
                </c:pt>
                <c:pt idx="2">
                  <c:v>SD &gt; SC</c:v>
                </c:pt>
              </c:strCache>
            </c:strRef>
          </c:cat>
          <c:val>
            <c:numRef>
              <c:f>Sheet3!$B$6:$D$6</c:f>
              <c:numCache>
                <c:formatCode>General</c:formatCode>
                <c:ptCount val="3"/>
                <c:pt idx="0">
                  <c:v>0.57490000000000063</c:v>
                </c:pt>
                <c:pt idx="1">
                  <c:v>0.39130000000000126</c:v>
                </c:pt>
                <c:pt idx="2">
                  <c:v>3.3799999999999997E-2</c:v>
                </c:pt>
              </c:numCache>
            </c:numRef>
          </c:val>
        </c:ser>
        <c:ser>
          <c:idx val="2"/>
          <c:order val="2"/>
          <c:tx>
            <c:strRef>
              <c:f>Sheet3!$E$7</c:f>
              <c:strCache>
                <c:ptCount val="1"/>
                <c:pt idx="0">
                  <c:v>R/c &gt; p/h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Sheet3!$B$8:$D$8</c:f>
              <c:strCache>
                <c:ptCount val="3"/>
                <c:pt idx="0">
                  <c:v>SD &lt; SC</c:v>
                </c:pt>
                <c:pt idx="1">
                  <c:v>SD = SC</c:v>
                </c:pt>
                <c:pt idx="2">
                  <c:v>SD &gt; SC</c:v>
                </c:pt>
              </c:strCache>
            </c:strRef>
          </c:cat>
          <c:val>
            <c:numRef>
              <c:f>Sheet3!$B$7:$D$7</c:f>
              <c:numCache>
                <c:formatCode>General</c:formatCode>
                <c:ptCount val="3"/>
                <c:pt idx="0">
                  <c:v>0.66540000000000155</c:v>
                </c:pt>
                <c:pt idx="1">
                  <c:v>0.31660000000000038</c:v>
                </c:pt>
                <c:pt idx="2">
                  <c:v>1.7999999999999999E-2</c:v>
                </c:pt>
              </c:numCache>
            </c:numRef>
          </c:val>
        </c:ser>
        <c:axId val="80935936"/>
        <c:axId val="80806656"/>
      </c:barChart>
      <c:catAx>
        <c:axId val="809359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80806656"/>
        <c:crosses val="autoZero"/>
        <c:auto val="1"/>
        <c:lblAlgn val="ctr"/>
        <c:lblOffset val="100"/>
      </c:catAx>
      <c:valAx>
        <c:axId val="808066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fraction of instances</a:t>
                </a:r>
              </a:p>
            </c:rich>
          </c:tx>
          <c:layout/>
        </c:title>
        <c:numFmt formatCode="General" sourceLinked="1"/>
        <c:tickLblPos val="nextTo"/>
        <c:crossAx val="80935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tr-TR"/>
        </a:p>
      </c:txPr>
    </c:legend>
    <c:plotVisOnly val="1"/>
  </c:chart>
  <c:txPr>
    <a:bodyPr/>
    <a:lstStyle/>
    <a:p>
      <a:pPr>
        <a:defRPr sz="900" baseline="0">
          <a:latin typeface="+mn-lt"/>
          <a:cs typeface="Times New Roman" pitchFamily="18" charset="0"/>
        </a:defRPr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Sheet2!$B$18</c:f>
              <c:strCache>
                <c:ptCount val="1"/>
                <c:pt idx="0">
                  <c:v>T(λD,SD)/T(λC,SC)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Sheet2!$C$4:$E$4</c:f>
              <c:strCache>
                <c:ptCount val="3"/>
                <c:pt idx="0">
                  <c:v>R/c &lt; p/h</c:v>
                </c:pt>
                <c:pt idx="1">
                  <c:v>R/c = p/h</c:v>
                </c:pt>
                <c:pt idx="2">
                  <c:v>R/c &gt; p/h</c:v>
                </c:pt>
              </c:strCache>
            </c:strRef>
          </c:cat>
          <c:val>
            <c:numRef>
              <c:f>Sheet2!$B$21:$D$21</c:f>
              <c:numCache>
                <c:formatCode>General</c:formatCode>
                <c:ptCount val="3"/>
                <c:pt idx="0">
                  <c:v>0.90880400832899699</c:v>
                </c:pt>
                <c:pt idx="1">
                  <c:v>0.85346592216664052</c:v>
                </c:pt>
                <c:pt idx="2">
                  <c:v>0.78814508760081248</c:v>
                </c:pt>
              </c:numCache>
            </c:numRef>
          </c:val>
        </c:ser>
        <c:ser>
          <c:idx val="1"/>
          <c:order val="1"/>
          <c:tx>
            <c:strRef>
              <c:f>Sheet2!$B$19</c:f>
              <c:strCache>
                <c:ptCount val="1"/>
                <c:pt idx="0">
                  <c:v>Π(λD,SD)/Π(λC,SC)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Sheet2!$C$4:$E$4</c:f>
              <c:strCache>
                <c:ptCount val="3"/>
                <c:pt idx="0">
                  <c:v>R/c &lt; p/h</c:v>
                </c:pt>
                <c:pt idx="1">
                  <c:v>R/c = p/h</c:v>
                </c:pt>
                <c:pt idx="2">
                  <c:v>R/c &gt; p/h</c:v>
                </c:pt>
              </c:strCache>
            </c:strRef>
          </c:cat>
          <c:val>
            <c:numRef>
              <c:f>Sheet2!$B$22:$D$22</c:f>
              <c:numCache>
                <c:formatCode>General</c:formatCode>
                <c:ptCount val="3"/>
                <c:pt idx="0">
                  <c:v>0.96834688346883635</c:v>
                </c:pt>
                <c:pt idx="1">
                  <c:v>0.90090558967419665</c:v>
                </c:pt>
                <c:pt idx="2">
                  <c:v>0.82610550263045823</c:v>
                </c:pt>
              </c:numCache>
            </c:numRef>
          </c:val>
        </c:ser>
        <c:ser>
          <c:idx val="2"/>
          <c:order val="2"/>
          <c:tx>
            <c:strRef>
              <c:f>Sheet2!$B$20</c:f>
              <c:strCache>
                <c:ptCount val="1"/>
                <c:pt idx="0">
                  <c:v>θ(λD,SD)/θ(λC,SC)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Sheet2!$C$4:$E$4</c:f>
              <c:strCache>
                <c:ptCount val="3"/>
                <c:pt idx="0">
                  <c:v>R/c &lt; p/h</c:v>
                </c:pt>
                <c:pt idx="1">
                  <c:v>R/c = p/h</c:v>
                </c:pt>
                <c:pt idx="2">
                  <c:v>R/c &gt; p/h</c:v>
                </c:pt>
              </c:strCache>
            </c:strRef>
          </c:cat>
          <c:val>
            <c:numRef>
              <c:f>Sheet2!$B$24:$D$24</c:f>
              <c:numCache>
                <c:formatCode>General</c:formatCode>
                <c:ptCount val="3"/>
                <c:pt idx="0">
                  <c:v>1.1363151762023036</c:v>
                </c:pt>
                <c:pt idx="1">
                  <c:v>1.3005724003304282</c:v>
                </c:pt>
                <c:pt idx="2">
                  <c:v>1.5358836316542657</c:v>
                </c:pt>
              </c:numCache>
            </c:numRef>
          </c:val>
        </c:ser>
        <c:axId val="80854016"/>
        <c:axId val="80855808"/>
      </c:barChart>
      <c:catAx>
        <c:axId val="8085401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80855808"/>
        <c:crosses val="autoZero"/>
        <c:auto val="1"/>
        <c:lblAlgn val="ctr"/>
        <c:lblOffset val="100"/>
      </c:catAx>
      <c:valAx>
        <c:axId val="808558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fraction of</a:t>
                </a:r>
                <a:r>
                  <a:rPr lang="tr-TR" sz="2000"/>
                  <a:t> return</a:t>
                </a:r>
                <a:endParaRPr lang="en-US" sz="2000"/>
              </a:p>
            </c:rich>
          </c:tx>
          <c:layout/>
        </c:title>
        <c:numFmt formatCode="General" sourceLinked="1"/>
        <c:tickLblPos val="nextTo"/>
        <c:crossAx val="80854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46638366166167"/>
          <c:y val="0.11492509476960092"/>
          <c:w val="0.20646878606703958"/>
          <c:h val="0.68564337685637589"/>
        </c:manualLayout>
      </c:layout>
      <c:txPr>
        <a:bodyPr/>
        <a:lstStyle/>
        <a:p>
          <a:pPr>
            <a:defRPr sz="1200"/>
          </a:pPr>
          <a:endParaRPr lang="tr-TR"/>
        </a:p>
      </c:txPr>
    </c:legend>
    <c:plotVisOnly val="1"/>
  </c:chart>
  <c:txPr>
    <a:bodyPr/>
    <a:lstStyle/>
    <a:p>
      <a:pPr>
        <a:defRPr sz="900">
          <a:latin typeface="+mn-lt"/>
          <a:cs typeface="Times New Roman" pitchFamily="18" charset="0"/>
        </a:defRPr>
      </a:pPr>
      <a:endParaRPr lang="tr-T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978B9-CC1F-42C7-AA9D-5266003A5C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A0BB1-61EB-4FB6-9632-67CBA48863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8C28A-EA9A-4BF8-899D-27791875913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When  is low, 39% of instances are of this type. And when  is high, the percentages are 12%, 5% and 3% for ,  and , respectively. We see a decreasing trend in the occurrence of these instances as  increases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0BB1-61EB-4FB6-9632-67CBA48863D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sz="24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r-TR" sz="24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r-TR" sz="24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r-TR" sz="24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26317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263177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9A0ECD-C24B-4D4D-BD47-92F4D937A5B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EB49-C073-485F-A490-A6F8D3BE92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3552F-FF99-495D-9C70-EB2F4FBE83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EB4BF-365C-41A4-BB7C-D415A1E4E5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9C311-961D-4C99-8CB6-7D18E49CBD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D1287-1E34-46B4-853C-488F8BAFD1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4ED9A-607B-450E-A5F8-2BCEB9E9F5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27805-83E9-4815-A0AE-07EB701A818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81F7A-043C-4A43-9403-F637A6800E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2BFDC-CC85-4528-BE2A-515C086672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Click icon to add picture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92864-B985-462D-A16B-8B3290C1A3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sz="24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r-TR" sz="24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tr-TR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tr-TR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66BC21A-84AA-45E8-8090-D60C15A1671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chart" Target="../charts/chart3.xml"/><Relationship Id="rId4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On a Production/Inventory System with Strategic Customers and Unobservable Inventory Levels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Can Oz</a:t>
            </a:r>
          </a:p>
          <a:p>
            <a:r>
              <a:rPr lang="en-US" sz="2400" dirty="0" err="1" smtClean="0"/>
              <a:t>Fikri</a:t>
            </a:r>
            <a:r>
              <a:rPr lang="en-US" sz="2400" dirty="0" smtClean="0"/>
              <a:t> </a:t>
            </a:r>
            <a:r>
              <a:rPr lang="en-US" sz="2400" dirty="0" err="1" smtClean="0"/>
              <a:t>Karaesmen</a:t>
            </a:r>
            <a:endParaRPr lang="en-US" sz="2400" dirty="0" smtClean="0"/>
          </a:p>
          <a:p>
            <a:r>
              <a:rPr lang="en-US" sz="2400" dirty="0" smtClean="0"/>
              <a:t>SMMSO 2015</a:t>
            </a:r>
          </a:p>
          <a:p>
            <a:r>
              <a:rPr lang="en-US" sz="2400" dirty="0" smtClean="0"/>
              <a:t>3 June 2015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versions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Customer types</a:t>
            </a:r>
          </a:p>
          <a:p>
            <a:pPr lvl="1"/>
            <a:r>
              <a:rPr lang="en-US" sz="2000" dirty="0" smtClean="0"/>
              <a:t>Exogenous customers vs. strategic customers</a:t>
            </a:r>
          </a:p>
          <a:p>
            <a:pPr lvl="1"/>
            <a:r>
              <a:rPr lang="en-US" sz="2000" dirty="0" smtClean="0"/>
              <a:t>Homogenous vs. heterogeneous customers</a:t>
            </a:r>
          </a:p>
          <a:p>
            <a:r>
              <a:rPr lang="en-US" sz="2400" dirty="0"/>
              <a:t>Demand</a:t>
            </a:r>
          </a:p>
          <a:p>
            <a:pPr lvl="1"/>
            <a:r>
              <a:rPr lang="en-US" sz="2000" dirty="0" smtClean="0"/>
              <a:t>Single unit vs. multiple unit</a:t>
            </a:r>
          </a:p>
          <a:p>
            <a:pPr lvl="1"/>
            <a:r>
              <a:rPr lang="en-US" sz="2000" dirty="0" smtClean="0"/>
              <a:t>Partial vs. full batches</a:t>
            </a:r>
          </a:p>
          <a:p>
            <a:r>
              <a:rPr lang="en-US" sz="2400" dirty="0"/>
              <a:t>Information</a:t>
            </a:r>
          </a:p>
          <a:p>
            <a:pPr lvl="1"/>
            <a:r>
              <a:rPr lang="en-US" sz="2000" dirty="0" smtClean="0"/>
              <a:t>Observable vs. unobservable queue length</a:t>
            </a:r>
          </a:p>
          <a:p>
            <a:r>
              <a:rPr lang="en-US" sz="2400" dirty="0"/>
              <a:t>Exit strategy</a:t>
            </a:r>
          </a:p>
          <a:p>
            <a:pPr lvl="1"/>
            <a:r>
              <a:rPr lang="en-US" sz="2000" dirty="0" smtClean="0"/>
              <a:t>Balking vs. staying</a:t>
            </a:r>
          </a:p>
          <a:p>
            <a:r>
              <a:rPr lang="en-US" sz="2400" dirty="0"/>
              <a:t>Service quality</a:t>
            </a:r>
          </a:p>
          <a:p>
            <a:pPr lvl="1"/>
            <a:r>
              <a:rPr lang="en-US" sz="2000" dirty="0" smtClean="0"/>
              <a:t>Perfect vs. stochastic service quality</a:t>
            </a:r>
            <a:endParaRPr lang="en-US" sz="2400" dirty="0" smtClean="0"/>
          </a:p>
          <a:p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4644008" y="2060848"/>
            <a:ext cx="108012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1619672" y="2420888"/>
            <a:ext cx="1728192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1619672" y="3212976"/>
            <a:ext cx="144016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3419872" y="4365104"/>
            <a:ext cx="1728192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915816" y="5157192"/>
            <a:ext cx="1080120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1619672" y="5949280"/>
            <a:ext cx="1152128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Notation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Customer’s problem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Poisson arrivals(rate </a:t>
            </a:r>
            <a:r>
              <a:rPr lang="el-GR" sz="1800" i="1" dirty="0" smtClean="0">
                <a:latin typeface="Cambria Math" pitchFamily="18" charset="0"/>
                <a:ea typeface="Cambria Math" pitchFamily="18" charset="0"/>
                <a:cs typeface="Arial" charset="0"/>
              </a:rPr>
              <a:t>λ</a:t>
            </a:r>
            <a:r>
              <a:rPr lang="en-US" sz="1800" dirty="0" smtClean="0">
                <a:cs typeface="Arial" charset="0"/>
              </a:rPr>
              <a:t>) with unit demand 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Unobservable queue length, 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Reward for finished service</a:t>
            </a:r>
            <a:r>
              <a:rPr lang="tr-TR" sz="1800" dirty="0" smtClean="0">
                <a:cs typeface="Arial" charset="0"/>
              </a:rPr>
              <a:t>, </a:t>
            </a:r>
            <a:r>
              <a:rPr lang="tr-TR" sz="1800" i="1" dirty="0" smtClean="0">
                <a:cs typeface="Arial" charset="0"/>
              </a:rPr>
              <a:t>R-p</a:t>
            </a:r>
            <a:endParaRPr lang="en-US" sz="1800" i="1" dirty="0" smtClean="0">
              <a:cs typeface="Arial" charset="0"/>
            </a:endParaRP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Waiting cost per unit time</a:t>
            </a:r>
            <a:r>
              <a:rPr lang="tr-TR" sz="1800" dirty="0" smtClean="0">
                <a:cs typeface="Arial" charset="0"/>
              </a:rPr>
              <a:t>, </a:t>
            </a:r>
            <a:r>
              <a:rPr lang="tr-TR" sz="1800" i="1" dirty="0" smtClean="0">
                <a:cs typeface="Arial" charset="0"/>
              </a:rPr>
              <a:t>c</a:t>
            </a:r>
            <a:endParaRPr lang="en-US" sz="1800" i="1" dirty="0" smtClean="0">
              <a:cs typeface="Arial" charset="0"/>
            </a:endParaRP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May not join the system (customer’s decision)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Will not leave the system after joining</a:t>
            </a:r>
            <a:endParaRPr lang="en-US" sz="1800" dirty="0"/>
          </a:p>
          <a:p>
            <a:r>
              <a:rPr lang="en-US" sz="2400" dirty="0" smtClean="0"/>
              <a:t>Producer’s problem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Exponential production time with rate </a:t>
            </a:r>
            <a:r>
              <a:rPr lang="el-GR" sz="1800" i="1" dirty="0" smtClean="0">
                <a:latin typeface="Cambria Math" pitchFamily="18" charset="0"/>
                <a:ea typeface="Cambria Math" pitchFamily="18" charset="0"/>
                <a:cs typeface="Arial" charset="0"/>
              </a:rPr>
              <a:t>μ</a:t>
            </a:r>
            <a:endParaRPr lang="en-US" sz="1800" i="1" dirty="0" smtClean="0">
              <a:latin typeface="Cambria Math" pitchFamily="18" charset="0"/>
              <a:ea typeface="Cambria Math" pitchFamily="18" charset="0"/>
              <a:cs typeface="Arial" charset="0"/>
            </a:endParaRP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Revenue per customer</a:t>
            </a:r>
            <a:r>
              <a:rPr lang="tr-TR" sz="1800" dirty="0" smtClean="0">
                <a:cs typeface="Arial" charset="0"/>
              </a:rPr>
              <a:t>, </a:t>
            </a:r>
            <a:r>
              <a:rPr lang="tr-TR" sz="1800" i="1" dirty="0" smtClean="0">
                <a:cs typeface="Arial" charset="0"/>
              </a:rPr>
              <a:t>p</a:t>
            </a:r>
            <a:endParaRPr lang="en-US" sz="1800" i="1" dirty="0" smtClean="0">
              <a:cs typeface="Arial" charset="0"/>
            </a:endParaRP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Holding cost per unit time</a:t>
            </a:r>
            <a:r>
              <a:rPr lang="tr-TR" sz="1800" dirty="0" smtClean="0">
                <a:cs typeface="Arial" charset="0"/>
              </a:rPr>
              <a:t>, </a:t>
            </a:r>
            <a:r>
              <a:rPr lang="tr-TR" sz="1800" i="1" dirty="0" smtClean="0">
                <a:cs typeface="Arial" charset="0"/>
              </a:rPr>
              <a:t>h</a:t>
            </a:r>
            <a:endParaRPr lang="en-US" sz="1800" i="1" dirty="0" smtClean="0">
              <a:cs typeface="Arial" charset="0"/>
            </a:endParaRP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No backordering or waiting cost</a:t>
            </a:r>
          </a:p>
          <a:p>
            <a:pPr lvl="1">
              <a:buNone/>
            </a:pPr>
            <a:r>
              <a:rPr lang="en-US" sz="1800" dirty="0" smtClean="0">
                <a:cs typeface="Arial" charset="0"/>
              </a:rPr>
              <a:t>Sets the production limit </a:t>
            </a:r>
            <a:r>
              <a:rPr lang="en-US" sz="1800" i="1" dirty="0" smtClean="0">
                <a:cs typeface="Arial" charset="0"/>
              </a:rPr>
              <a:t>S</a:t>
            </a:r>
            <a:r>
              <a:rPr lang="en-US" sz="1800" dirty="0" smtClean="0">
                <a:cs typeface="Arial" charset="0"/>
              </a:rPr>
              <a:t> (producer’s decision)</a:t>
            </a:r>
            <a:endParaRPr lang="tr-TR" sz="1800" dirty="0" smtClean="0">
              <a:cs typeface="Arial" charset="0"/>
            </a:endParaRPr>
          </a:p>
          <a:p>
            <a:pPr lvl="1">
              <a:buNone/>
            </a:pPr>
            <a:endParaRPr lang="tr-TR" sz="1800" dirty="0"/>
          </a:p>
        </p:txBody>
      </p:sp>
      <p:pic>
        <p:nvPicPr>
          <p:cNvPr id="1026" name="Picture 2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16832"/>
            <a:ext cx="1565453" cy="115488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00192" y="3356992"/>
            <a:ext cx="26642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Customers and producer studied </a:t>
            </a:r>
            <a:r>
              <a:rPr lang="en-US" dirty="0" err="1" smtClean="0">
                <a:latin typeface="+mn-lt"/>
                <a:ea typeface="Cambria Math" pitchFamily="18" charset="0"/>
              </a:rPr>
              <a:t>Buzacott&amp;Shanthikumar</a:t>
            </a:r>
            <a:r>
              <a:rPr lang="en-US" dirty="0" smtClean="0">
                <a:latin typeface="+mn-lt"/>
                <a:ea typeface="Cambria Math" pitchFamily="18" charset="0"/>
              </a:rPr>
              <a:t> 1993 </a:t>
            </a:r>
            <a:r>
              <a:rPr lang="en-US" dirty="0" smtClean="0"/>
              <a:t>and were very good students in stochastic models course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 know </a:t>
            </a:r>
            <a:r>
              <a:rPr lang="en-US" i="1" dirty="0" smtClean="0">
                <a:ea typeface="Cambria Math" pitchFamily="18" charset="0"/>
              </a:rPr>
              <a:t>R, c, p</a:t>
            </a:r>
            <a:r>
              <a:rPr lang="en-US" dirty="0" smtClean="0">
                <a:ea typeface="Cambria Math" pitchFamily="18" charset="0"/>
              </a:rPr>
              <a:t> </a:t>
            </a:r>
            <a:r>
              <a:rPr lang="en-US" dirty="0" smtClean="0"/>
              <a:t>and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</a:rPr>
              <a:t>λ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Producer announces target inventory level </a:t>
            </a:r>
            <a:r>
              <a:rPr lang="en-US" i="1" dirty="0" smtClean="0"/>
              <a:t>S</a:t>
            </a:r>
            <a:r>
              <a:rPr lang="en-US" dirty="0" smtClean="0"/>
              <a:t> and service rate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</a:rPr>
              <a:t>μ</a:t>
            </a:r>
            <a:r>
              <a:rPr lang="en-US" dirty="0" smtClean="0"/>
              <a:t>.</a:t>
            </a:r>
          </a:p>
          <a:p>
            <a:r>
              <a:rPr lang="en-US" dirty="0" smtClean="0"/>
              <a:t>Customers decide on their individual joining probability </a:t>
            </a:r>
            <a:r>
              <a:rPr lang="en-US" i="1" dirty="0" smtClean="0"/>
              <a:t>q.</a:t>
            </a:r>
          </a:p>
          <a:p>
            <a:r>
              <a:rPr lang="en-US" dirty="0" smtClean="0"/>
              <a:t>Producer knew the joining probability and set </a:t>
            </a:r>
            <a:r>
              <a:rPr lang="en-US" i="1" dirty="0" smtClean="0"/>
              <a:t>S</a:t>
            </a:r>
            <a:r>
              <a:rPr lang="en-US" dirty="0" smtClean="0"/>
              <a:t> to maximize his profit.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M/M/1 queue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System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System</a:t>
            </a:r>
            <a:endParaRPr lang="tr-TR" dirty="0"/>
          </a:p>
        </p:txBody>
      </p:sp>
      <p:pic>
        <p:nvPicPr>
          <p:cNvPr id="4" name="Picture 6" descr="500px-Mm1_queue_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276872"/>
            <a:ext cx="27368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MM1_queue_state_space_sv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501008"/>
            <a:ext cx="78549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aketosto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4797152"/>
            <a:ext cx="7992888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2483768" y="1484784"/>
          <a:ext cx="3381375" cy="920750"/>
        </p:xfrm>
        <a:graphic>
          <a:graphicData uri="http://schemas.openxmlformats.org/presentationml/2006/ole">
            <p:oleObj spid="_x0000_s2050" name="Equation" r:id="rId3" imgW="1866600" imgH="50796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Results</a:t>
            </a:r>
            <a:endParaRPr lang="tr-TR" dirty="0"/>
          </a:p>
        </p:txBody>
      </p:sp>
      <p:graphicFrame>
        <p:nvGraphicFramePr>
          <p:cNvPr id="2051" name="Content Placeholder 5"/>
          <p:cNvGraphicFramePr>
            <a:graphicFrameLocks noChangeAspect="1"/>
          </p:cNvGraphicFramePr>
          <p:nvPr/>
        </p:nvGraphicFramePr>
        <p:xfrm>
          <a:off x="1547664" y="2708920"/>
          <a:ext cx="5229225" cy="1143000"/>
        </p:xfrm>
        <a:graphic>
          <a:graphicData uri="http://schemas.openxmlformats.org/presentationml/2006/ole">
            <p:oleObj spid="_x0000_s2051" name="Equation" r:id="rId4" imgW="2730240" imgH="59688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84784"/>
            <a:ext cx="8229600" cy="4522507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1737360" lvl="3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tr-TR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tr-TR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tr-TR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tr-TR" sz="2000" dirty="0" err="1" smtClean="0"/>
              <a:t>where</a:t>
            </a:r>
            <a:r>
              <a:rPr lang="tr-TR" sz="2000" dirty="0" smtClean="0"/>
              <a:t>  </a:t>
            </a:r>
            <a:r>
              <a:rPr lang="tr-TR" sz="2000" i="1" dirty="0" smtClean="0">
                <a:latin typeface="Cambria Math" pitchFamily="18" charset="0"/>
                <a:ea typeface="Cambria Math" pitchFamily="18" charset="0"/>
              </a:rPr>
              <a:t>E[W]</a:t>
            </a:r>
            <a:r>
              <a:rPr lang="tr-TR" sz="2000" dirty="0" smtClean="0"/>
              <a:t> is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expected</a:t>
            </a:r>
            <a:r>
              <a:rPr lang="tr-TR" sz="2000" dirty="0" smtClean="0"/>
              <a:t> </a:t>
            </a:r>
            <a:r>
              <a:rPr lang="tr-TR" sz="2000" dirty="0" err="1" smtClean="0"/>
              <a:t>waiting</a:t>
            </a:r>
            <a:r>
              <a:rPr lang="tr-TR" sz="2000" dirty="0" smtClean="0"/>
              <a:t> time </a:t>
            </a:r>
            <a:r>
              <a:rPr lang="tr-TR" sz="2000" dirty="0" err="1" smtClean="0"/>
              <a:t>and</a:t>
            </a:r>
            <a:endParaRPr lang="tr-TR" sz="20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tr-TR" sz="2000" dirty="0" smtClean="0"/>
              <a:t>	        </a:t>
            </a:r>
            <a:r>
              <a:rPr lang="tr-TR" sz="2000" i="1" dirty="0" smtClean="0">
                <a:latin typeface="Cambria Math" pitchFamily="18" charset="0"/>
                <a:ea typeface="Cambria Math" pitchFamily="18" charset="0"/>
              </a:rPr>
              <a:t>E[I]</a:t>
            </a:r>
            <a:r>
              <a:rPr lang="tr-TR" sz="2000" dirty="0" smtClean="0"/>
              <a:t> is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expected</a:t>
            </a:r>
            <a:r>
              <a:rPr lang="tr-TR" sz="2000" dirty="0" smtClean="0"/>
              <a:t> </a:t>
            </a:r>
            <a:r>
              <a:rPr lang="tr-TR" sz="2000" dirty="0" err="1" smtClean="0"/>
              <a:t>inventory</a:t>
            </a:r>
            <a:r>
              <a:rPr lang="tr-TR" sz="2000" dirty="0" smtClean="0"/>
              <a:t> </a:t>
            </a:r>
            <a:r>
              <a:rPr lang="tr-TR" sz="2000" dirty="0" err="1" smtClean="0"/>
              <a:t>level</a:t>
            </a:r>
            <a:endParaRPr lang="tr-TR" sz="20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t>q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tr-T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joining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probability</a:t>
            </a:r>
            <a:endParaRPr kumimoji="0" lang="tr-TR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tr-TR" sz="2000" baseline="0" dirty="0" smtClean="0"/>
              <a:t>		</a:t>
            </a:r>
            <a:r>
              <a:rPr lang="tr-TR" sz="2000" dirty="0" smtClean="0"/>
              <a:t> 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tr-TR" sz="2000" dirty="0" smtClean="0"/>
              <a:t> is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production</a:t>
            </a:r>
            <a:r>
              <a:rPr lang="tr-TR" sz="2000" dirty="0" smtClean="0"/>
              <a:t> limit</a:t>
            </a:r>
            <a:endParaRPr lang="en-US" sz="2000" dirty="0" smtClean="0"/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 err="1" smtClean="0">
                <a:latin typeface="+mn-lt"/>
                <a:ea typeface="Cambria Math" pitchFamily="18" charset="0"/>
              </a:rPr>
              <a:t>Buzacott&amp;Shanthikumar</a:t>
            </a:r>
            <a:r>
              <a:rPr lang="en-US" sz="2000" dirty="0" smtClean="0">
                <a:latin typeface="+mn-lt"/>
                <a:ea typeface="Cambria Math" pitchFamily="18" charset="0"/>
              </a:rPr>
              <a:t> 1993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154076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	Considering expected waiting time and the reward, each customer makes a decision</a:t>
            </a:r>
          </a:p>
          <a:p>
            <a:endParaRPr lang="en-US" dirty="0" smtClean="0"/>
          </a:p>
          <a:p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Customer’s Decision</a:t>
            </a:r>
            <a:endParaRPr lang="tr-TR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259632" y="2564904"/>
          <a:ext cx="4337050" cy="642938"/>
        </p:xfrm>
        <a:graphic>
          <a:graphicData uri="http://schemas.openxmlformats.org/presentationml/2006/ole">
            <p:oleObj spid="_x0000_s3074" name="Equation" r:id="rId3" imgW="1625400" imgH="24120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1187624" y="4437112"/>
          <a:ext cx="2643188" cy="1025525"/>
        </p:xfrm>
        <a:graphic>
          <a:graphicData uri="http://schemas.openxmlformats.org/presentationml/2006/ole">
            <p:oleObj spid="_x0000_s3075" name="Equation" r:id="rId4" imgW="876240" imgH="3808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85384" y="3356992"/>
            <a:ext cx="8058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From </a:t>
            </a:r>
            <a:r>
              <a:rPr lang="en-US" sz="2800" dirty="0" err="1" smtClean="0"/>
              <a:t>queueing</a:t>
            </a:r>
            <a:r>
              <a:rPr lang="en-US" sz="2800" dirty="0" smtClean="0"/>
              <a:t> </a:t>
            </a:r>
            <a:r>
              <a:rPr lang="en-US" sz="2800" dirty="0" smtClean="0">
                <a:cs typeface="Arial" charset="0"/>
              </a:rPr>
              <a:t>counterpart we know equilibrium joining probability is 0 when </a:t>
            </a:r>
          </a:p>
        </p:txBody>
      </p:sp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1187624" y="4581128"/>
          <a:ext cx="3863975" cy="644525"/>
        </p:xfrm>
        <a:graphic>
          <a:graphicData uri="http://schemas.openxmlformats.org/presentationml/2006/ole">
            <p:oleObj spid="_x0000_s3076" name="Equation" r:id="rId5" imgW="1447560" imgH="241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3356992"/>
            <a:ext cx="6098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All customers might join the system if</a:t>
            </a:r>
            <a:endParaRPr lang="tr-T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43608" y="3356992"/>
            <a:ext cx="7200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 than these cases equilibrium joining probability is unique and solves Equation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(I)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endParaRPr lang="tr-TR" dirty="0"/>
          </a:p>
        </p:txBody>
      </p:sp>
      <p:graphicFrame>
        <p:nvGraphicFramePr>
          <p:cNvPr id="3077" name="Object 7"/>
          <p:cNvGraphicFramePr>
            <a:graphicFrameLocks noChangeAspect="1"/>
          </p:cNvGraphicFramePr>
          <p:nvPr/>
        </p:nvGraphicFramePr>
        <p:xfrm>
          <a:off x="1187624" y="4221088"/>
          <a:ext cx="4992687" cy="1349375"/>
        </p:xfrm>
        <a:graphic>
          <a:graphicData uri="http://schemas.openxmlformats.org/presentationml/2006/ole">
            <p:oleObj spid="_x0000_s3077" name="Equation" r:id="rId6" imgW="201924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6" grpId="2"/>
      <p:bldP spid="8" grpId="0"/>
      <p:bldP spid="8" grpId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Customer’s Decision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&gt;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q </a:t>
            </a:r>
            <a:r>
              <a:rPr lang="en-US" dirty="0" smtClean="0">
                <a:ea typeface="Cambria Math" pitchFamily="18" charset="0"/>
              </a:rPr>
              <a:t>is the joining probability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then some customers will left since their reward is negative</a:t>
            </a:r>
          </a:p>
          <a:p>
            <a:endParaRPr lang="en-US" dirty="0" smtClean="0"/>
          </a:p>
          <a:p>
            <a:endParaRPr lang="tr-TR" dirty="0" smtClean="0"/>
          </a:p>
          <a:p>
            <a:r>
              <a:rPr lang="en-US" dirty="0" smtClean="0"/>
              <a:t>Similarly </a:t>
            </a:r>
            <a:r>
              <a:rPr lang="en-US" dirty="0" smtClean="0"/>
              <a:t>if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</a:rPr>
              <a:t>-</a:t>
            </a:r>
            <a:r>
              <a:rPr lang="en-US" dirty="0" smtClean="0"/>
              <a:t> </a:t>
            </a:r>
            <a:r>
              <a:rPr lang="tr-TR" dirty="0" smtClean="0">
                <a:latin typeface="Cambria Math" pitchFamily="18" charset="0"/>
                <a:ea typeface="Cambria Math" pitchFamily="18" charset="0"/>
              </a:rPr>
              <a:t>&lt;</a:t>
            </a:r>
            <a:r>
              <a:rPr lang="tr-TR" i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tr-TR" dirty="0" smtClean="0"/>
              <a:t> </a:t>
            </a:r>
            <a:r>
              <a:rPr lang="en-US" dirty="0" smtClean="0"/>
              <a:t>percent </a:t>
            </a:r>
            <a:r>
              <a:rPr lang="en-US" dirty="0" smtClean="0"/>
              <a:t>is the equilibrium joining probability then some customers will increase their joining probability</a:t>
            </a:r>
          </a:p>
        </p:txBody>
      </p:sp>
      <p:graphicFrame>
        <p:nvGraphicFramePr>
          <p:cNvPr id="70658" name="Object 6"/>
          <p:cNvGraphicFramePr>
            <a:graphicFrameLocks noChangeAspect="1"/>
          </p:cNvGraphicFramePr>
          <p:nvPr/>
        </p:nvGraphicFramePr>
        <p:xfrm>
          <a:off x="1259632" y="3140968"/>
          <a:ext cx="4879975" cy="677862"/>
        </p:xfrm>
        <a:graphic>
          <a:graphicData uri="http://schemas.openxmlformats.org/presentationml/2006/ole">
            <p:oleObj spid="_x0000_s70658" name="Equation" r:id="rId3" imgW="1828800" imgH="253800" progId="Equation.3">
              <p:embed/>
            </p:oleObj>
          </a:graphicData>
        </a:graphic>
      </p:graphicFrame>
      <p:graphicFrame>
        <p:nvGraphicFramePr>
          <p:cNvPr id="70659" name="Object 6"/>
          <p:cNvGraphicFramePr>
            <a:graphicFrameLocks noChangeAspect="1"/>
          </p:cNvGraphicFramePr>
          <p:nvPr/>
        </p:nvGraphicFramePr>
        <p:xfrm>
          <a:off x="1331640" y="5517232"/>
          <a:ext cx="4913312" cy="677862"/>
        </p:xfrm>
        <a:graphic>
          <a:graphicData uri="http://schemas.openxmlformats.org/presentationml/2006/ole">
            <p:oleObj spid="_x0000_s70659" name="Equation" r:id="rId4" imgW="18414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9" descr="joiningra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776458" cy="5040560"/>
          </a:xfrm>
          <a:noFill/>
          <a:ln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Customer’s Joining Rate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/>
              <a:t> is a non-decreasing function of </a:t>
            </a:r>
            <a:r>
              <a:rPr lang="en-US" i="1" dirty="0" smtClean="0"/>
              <a:t>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a threshold level joining probability is 1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Joining Probability</a:t>
            </a:r>
            <a:endParaRPr lang="tr-T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59632" y="2276872"/>
          <a:ext cx="4392613" cy="2520950"/>
        </p:xfrm>
        <a:graphic>
          <a:graphicData uri="http://schemas.openxmlformats.org/presentationml/2006/ole">
            <p:oleObj spid="_x0000_s4098" name="Equation" r:id="rId3" imgW="2234880" imgH="1282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 to maximize his profit by setting the inventory target </a:t>
            </a:r>
            <a:r>
              <a:rPr lang="en-US" i="1" dirty="0" smtClean="0"/>
              <a:t>S</a:t>
            </a:r>
          </a:p>
          <a:p>
            <a:endParaRPr lang="en-US" i="1" dirty="0" smtClean="0"/>
          </a:p>
          <a:p>
            <a:pPr>
              <a:buNone/>
            </a:pPr>
            <a:r>
              <a:rPr lang="en-US" dirty="0" smtClean="0"/>
              <a:t>	where the expected inventory level is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Producer’s decision set is bounded</a:t>
            </a:r>
          </a:p>
          <a:p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Producer’s Problem</a:t>
            </a:r>
            <a:endParaRPr lang="tr-T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59632" y="2564904"/>
          <a:ext cx="4014788" cy="552450"/>
        </p:xfrm>
        <a:graphic>
          <a:graphicData uri="http://schemas.openxmlformats.org/presentationml/2006/ole">
            <p:oleObj spid="_x0000_s5122" name="Equation" r:id="rId3" imgW="1752480" imgH="2412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187624" y="3573016"/>
          <a:ext cx="6312701" cy="1440160"/>
        </p:xfrm>
        <a:graphic>
          <a:graphicData uri="http://schemas.openxmlformats.org/presentationml/2006/ole">
            <p:oleObj spid="_x0000_s5123" name="Equation" r:id="rId4" imgW="2616120" imgH="596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Model definition</a:t>
            </a:r>
          </a:p>
          <a:p>
            <a:r>
              <a:rPr lang="en-US" dirty="0" smtClean="0"/>
              <a:t>Solution Procedure</a:t>
            </a:r>
          </a:p>
          <a:p>
            <a:r>
              <a:rPr lang="en-US" dirty="0" smtClean="0"/>
              <a:t>Computational Study</a:t>
            </a:r>
          </a:p>
          <a:p>
            <a:r>
              <a:rPr lang="en-US" dirty="0" smtClean="0"/>
              <a:t>Future Research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Producer’s Problem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1:Set </a:t>
            </a:r>
            <a:r>
              <a:rPr lang="en-US" i="1" dirty="0" smtClean="0"/>
              <a:t>S </a:t>
            </a:r>
            <a:r>
              <a:rPr lang="en-US" dirty="0" smtClean="0"/>
              <a:t>= 0, calculate the equilibrium joining rate  and resulting profit for the producer</a:t>
            </a:r>
          </a:p>
          <a:p>
            <a:r>
              <a:rPr lang="en-US" dirty="0" smtClean="0"/>
              <a:t>Step 2: If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≠ 0, set S = S+1 go to Step 1</a:t>
            </a:r>
          </a:p>
          <a:p>
            <a:pPr>
              <a:buNone/>
            </a:pPr>
            <a:r>
              <a:rPr lang="en-US" dirty="0" smtClean="0">
                <a:ea typeface="Cambria Math" pitchFamily="18" charset="0"/>
              </a:rPr>
              <a:t>		       else go to Step 3</a:t>
            </a:r>
          </a:p>
          <a:p>
            <a:r>
              <a:rPr lang="en-US" dirty="0" smtClean="0">
                <a:ea typeface="Cambria Math" pitchFamily="18" charset="0"/>
              </a:rPr>
              <a:t>Step 3: Find the </a:t>
            </a:r>
            <a:r>
              <a:rPr lang="en-US" dirty="0" err="1" smtClean="0">
                <a:ea typeface="Cambria Math" pitchFamily="18" charset="0"/>
              </a:rPr>
              <a:t>maximizer</a:t>
            </a:r>
            <a:r>
              <a:rPr lang="en-US" dirty="0" smtClean="0">
                <a:ea typeface="Cambria Math" pitchFamily="18" charset="0"/>
              </a:rPr>
              <a:t> of the expected profit among the calculated</a:t>
            </a:r>
          </a:p>
          <a:p>
            <a:pPr lvl="3">
              <a:buNone/>
            </a:pPr>
            <a:endParaRPr lang="en-US" sz="2800" dirty="0" smtClean="0">
              <a:ea typeface="Cambria Math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9438" y="5013325"/>
          <a:ext cx="5232400" cy="615950"/>
        </p:xfrm>
        <a:graphic>
          <a:graphicData uri="http://schemas.openxmlformats.org/presentationml/2006/ole">
            <p:oleObj spid="_x0000_s6146" name="Equation" r:id="rId3" imgW="237456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1600200"/>
            <a:ext cx="7931224" cy="1972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Tries to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maximize total system profit by deciding on arrival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 </a:t>
            </a:r>
            <a:r>
              <a:rPr kumimoji="0" lang="el-GR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t>λ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inventory target 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/>
              <a:t>For fixed </a:t>
            </a:r>
            <a:r>
              <a:rPr lang="el-GR" sz="2800" i="1" noProof="0" dirty="0" smtClean="0">
                <a:latin typeface="Cambria Math" pitchFamily="18" charset="0"/>
                <a:ea typeface="Cambria Math" pitchFamily="18" charset="0"/>
              </a:rPr>
              <a:t>λ</a:t>
            </a:r>
            <a:r>
              <a:rPr lang="en-US" sz="2800" noProof="0" dirty="0" smtClean="0"/>
              <a:t>, optimal </a:t>
            </a:r>
            <a:r>
              <a:rPr lang="en-US" sz="2800" i="1" noProof="0" dirty="0" smtClean="0"/>
              <a:t>S</a:t>
            </a:r>
            <a:r>
              <a:rPr lang="en-US" sz="2800" noProof="0" dirty="0" smtClean="0"/>
              <a:t> is the solution of Equation </a:t>
            </a:r>
            <a:r>
              <a:rPr lang="en-US" sz="2800" noProof="0" dirty="0" smtClean="0">
                <a:latin typeface="Cambria Math" pitchFamily="18" charset="0"/>
                <a:ea typeface="Cambria Math" pitchFamily="18" charset="0"/>
              </a:rPr>
              <a:t>(II)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+mn-lt"/>
                <a:ea typeface="Cambria Math" pitchFamily="18" charset="0"/>
              </a:rPr>
              <a:t>(</a:t>
            </a:r>
            <a:r>
              <a:rPr lang="en-US" sz="2800" dirty="0" err="1" smtClean="0">
                <a:latin typeface="+mn-lt"/>
                <a:ea typeface="Cambria Math" pitchFamily="18" charset="0"/>
              </a:rPr>
              <a:t>Buzacott&amp;Shanthikumar</a:t>
            </a:r>
            <a:r>
              <a:rPr lang="en-US" sz="2800" dirty="0" smtClean="0">
                <a:latin typeface="+mn-lt"/>
                <a:ea typeface="Cambria Math" pitchFamily="18" charset="0"/>
              </a:rPr>
              <a:t> 1993)</a:t>
            </a:r>
            <a:endParaRPr lang="en-US" sz="2800" noProof="0" dirty="0" smtClean="0">
              <a:latin typeface="+mn-lt"/>
              <a:ea typeface="Cambria Math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827088" y="2566988"/>
          <a:ext cx="6265862" cy="506412"/>
        </p:xfrm>
        <a:graphic>
          <a:graphicData uri="http://schemas.openxmlformats.org/presentationml/2006/ole">
            <p:oleObj spid="_x0000_s7170" name="Equation" r:id="rId3" imgW="2984400" imgH="2412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Optimization</a:t>
            </a:r>
            <a:endParaRPr lang="tr-T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55776" y="4365104"/>
          <a:ext cx="3456384" cy="2295039"/>
        </p:xfrm>
        <a:graphic>
          <a:graphicData uri="http://schemas.openxmlformats.org/presentationml/2006/ole">
            <p:oleObj spid="_x0000_s7172" name="Equation" r:id="rId4" imgW="1587240" imgH="1054080" progId="Equation.3">
              <p:embed/>
            </p:oleObj>
          </a:graphicData>
        </a:graphic>
      </p:graphicFrame>
      <p:graphicFrame>
        <p:nvGraphicFramePr>
          <p:cNvPr id="7174" name="Content Placeholder 4"/>
          <p:cNvGraphicFramePr>
            <a:graphicFrameLocks noChangeAspect="1"/>
          </p:cNvGraphicFramePr>
          <p:nvPr/>
        </p:nvGraphicFramePr>
        <p:xfrm>
          <a:off x="827584" y="4005064"/>
          <a:ext cx="7884368" cy="506412"/>
        </p:xfrm>
        <a:graphic>
          <a:graphicData uri="http://schemas.openxmlformats.org/presentationml/2006/ole">
            <p:oleObj spid="_x0000_s7174" name="Equation" r:id="rId5" imgW="4190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~ </a:t>
            </a: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lang="en-US" sz="2800" kern="0" dirty="0" smtClean="0">
                <a:latin typeface="+mn-lt"/>
              </a:rPr>
              <a:t>[1,20] and </a:t>
            </a:r>
            <a:r>
              <a:rPr lang="el-GR" sz="2800" kern="0" dirty="0" smtClean="0">
                <a:latin typeface="Cambria Math" pitchFamily="18" charset="0"/>
                <a:ea typeface="Cambria Math" pitchFamily="18" charset="0"/>
              </a:rPr>
              <a:t>λ</a:t>
            </a:r>
            <a:r>
              <a:rPr lang="en-US" sz="2800" kern="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800" kern="0" dirty="0" smtClean="0">
                <a:latin typeface="+mn-lt"/>
              </a:rPr>
              <a:t>~</a:t>
            </a:r>
            <a:r>
              <a:rPr lang="en-US" sz="2800" kern="0" dirty="0" smtClean="0">
                <a:latin typeface="+mn-lt"/>
              </a:rPr>
              <a:t> CU[0,0.97] </a:t>
            </a:r>
          </a:p>
          <a:p>
            <a:pPr marL="342900" lvl="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Lower </a:t>
            </a: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profitability</a:t>
            </a:r>
            <a:r>
              <a:rPr kumimoji="0" lang="tr-TR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 </a:t>
            </a:r>
            <a:r>
              <a:rPr kumimoji="0" lang="tr-TR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R/c</a:t>
            </a:r>
            <a:r>
              <a:rPr kumimoji="0" lang="tr-TR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=2</a:t>
            </a:r>
            <a:r>
              <a:rPr kumimoji="0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 </a:t>
            </a:r>
            <a:r>
              <a:rPr kumimoji="0" lang="en-US" sz="2800" b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vs</a:t>
            </a:r>
            <a:r>
              <a:rPr kumimoji="0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 higher </a:t>
            </a:r>
            <a:r>
              <a:rPr kumimoji="0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profitability</a:t>
            </a:r>
            <a:r>
              <a:rPr kumimoji="0" lang="tr-TR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 </a:t>
            </a:r>
            <a:r>
              <a:rPr lang="tr-TR" sz="2800" i="1" kern="0" dirty="0" smtClean="0">
                <a:ea typeface="Cambria Math" pitchFamily="18" charset="0"/>
              </a:rPr>
              <a:t>R/c</a:t>
            </a:r>
            <a:r>
              <a:rPr lang="tr-TR" sz="2800" kern="0" dirty="0" smtClean="0">
                <a:ea typeface="Cambria Math" pitchFamily="18" charset="0"/>
              </a:rPr>
              <a:t>=</a:t>
            </a:r>
            <a:r>
              <a:rPr lang="en-US" sz="2800" kern="0" dirty="0" smtClean="0">
                <a:ea typeface="Cambria Math" pitchFamily="18" charset="0"/>
              </a:rPr>
              <a:t>10</a:t>
            </a:r>
            <a:endParaRPr kumimoji="0" lang="en-US" sz="28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sz="2800" kern="0" baseline="0" dirty="0" smtClean="0"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kumimoji="0" lang="en-US" sz="28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sz="2800" kern="0" baseline="0" dirty="0" smtClean="0"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kumimoji="0" lang="en-US" sz="28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sz="2800" kern="0" baseline="0" dirty="0" smtClean="0">
              <a:latin typeface="+mn-lt"/>
              <a:ea typeface="Cambria Math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mbria Math" pitchFamily="18" charset="0"/>
              </a:rPr>
              <a:t>Customer’s willingness to join is increasing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kumimoji="0" lang="en-US" sz="2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mbria Math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Study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3140968"/>
          <a:ext cx="7848870" cy="2304255"/>
        </p:xfrm>
        <a:graphic>
          <a:graphicData uri="http://schemas.openxmlformats.org/drawingml/2006/table">
            <a:tbl>
              <a:tblPr/>
              <a:tblGrid>
                <a:gridCol w="936103"/>
                <a:gridCol w="1368152"/>
                <a:gridCol w="1368152"/>
                <a:gridCol w="1368152"/>
                <a:gridCol w="1440160"/>
                <a:gridCol w="1368151"/>
              </a:tblGrid>
              <a:tr h="335520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Setting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Low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Cambria Math" pitchFamily="18" charset="0"/>
                        </a:rPr>
                        <a:t>R/c</a:t>
                      </a:r>
                      <a:endParaRPr lang="tr-TR" sz="1600" i="1" dirty="0">
                        <a:latin typeface="+mn-lt"/>
                        <a:ea typeface="Cambria Math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High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p/h</a:t>
                      </a:r>
                      <a:endParaRPr lang="tr-TR" sz="1600" i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=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p/h</a:t>
                      </a:r>
                      <a:endParaRPr lang="tr-TR" sz="1600" i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&gt;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p/h</a:t>
                      </a:r>
                      <a:endParaRPr lang="tr-TR" sz="1600" i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4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h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4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+DU[1,20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+DU[1,20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+DU[1,10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+DU[1,20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+DU[1,40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4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CU[0,1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]/5</a:t>
                      </a:r>
                      <a:endParaRPr lang="tr-TR" sz="16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rate comparison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5949280"/>
            <a:ext cx="7772400" cy="181645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11560" y="1484784"/>
          <a:ext cx="813690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inventory level comp.	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807524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 comparison</a:t>
            </a:r>
            <a:endParaRPr lang="tr-TR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36096" y="476672"/>
          <a:ext cx="3312368" cy="792088"/>
        </p:xfrm>
        <a:graphic>
          <a:graphicData uri="http://schemas.openxmlformats.org/presentationml/2006/ole">
            <p:oleObj spid="_x0000_s38917" name="Equation" r:id="rId4" imgW="1752480" imgH="419040" progId="Equation.3">
              <p:embed/>
            </p:oleObj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807524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 comparison cont’d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844822"/>
          <a:ext cx="7920880" cy="4260575"/>
        </p:xfrm>
        <a:graphic>
          <a:graphicData uri="http://schemas.openxmlformats.org/drawingml/2006/table">
            <a:tbl>
              <a:tblPr/>
              <a:tblGrid>
                <a:gridCol w="1656184"/>
                <a:gridCol w="1512168"/>
                <a:gridCol w="1512168"/>
                <a:gridCol w="1512168"/>
                <a:gridCol w="1728192"/>
              </a:tblGrid>
              <a:tr h="60297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Metric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Low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</a:t>
                      </a:r>
                      <a:endParaRPr lang="tr-TR" sz="2400" i="1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R/c&lt;p/h</a:t>
                      </a:r>
                      <a:r>
                        <a:rPr lang="tr-TR" sz="2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R/c=p/h</a:t>
                      </a:r>
                      <a:endParaRPr lang="tr-TR" sz="2400" i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R/c&gt;p/h</a:t>
                      </a:r>
                      <a:endParaRPr lang="tr-TR" sz="2400" i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7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T(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)/</a:t>
                      </a:r>
                      <a:r>
                        <a:rPr lang="tr-TR" sz="24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T(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0.72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0.91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0.85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0.79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75">
                <a:tc>
                  <a:txBody>
                    <a:bodyPr/>
                    <a:lstStyle/>
                    <a:p>
                      <a:pPr marL="0" marR="0" indent="18034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>
                          <a:latin typeface="Cambria Math" pitchFamily="18" charset="0"/>
                          <a:ea typeface="Cambria Math" pitchFamily="18" charset="0"/>
                        </a:rPr>
                        <a:t>Π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)/</a:t>
                      </a:r>
                      <a:r>
                        <a:rPr lang="tr-TR" sz="2400" dirty="0" smtClean="0">
                          <a:latin typeface="+mn-lt"/>
                          <a:ea typeface="Times New Roman"/>
                        </a:rPr>
                        <a:t>   </a:t>
                      </a:r>
                      <a:r>
                        <a:rPr lang="el-GR" sz="2400" dirty="0" smtClean="0">
                          <a:latin typeface="Cambria Math" pitchFamily="18" charset="0"/>
                          <a:ea typeface="Cambria Math" pitchFamily="18" charset="0"/>
                        </a:rPr>
                        <a:t>Π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2400" dirty="0">
                          <a:latin typeface="+mn-lt"/>
                          <a:ea typeface="Times New Roman"/>
                        </a:rPr>
                        <a:t> 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Times New Roman"/>
                        </a:rPr>
                        <a:t>1.10</a:t>
                      </a:r>
                      <a:endParaRPr lang="tr-TR" sz="240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0.97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0.9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Times New Roman"/>
                        </a:rPr>
                        <a:t>0.83</a:t>
                      </a:r>
                      <a:endParaRPr lang="tr-TR" sz="240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7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latin typeface="Cambria Math" pitchFamily="18" charset="0"/>
                          <a:ea typeface="Cambria Math" pitchFamily="18" charset="0"/>
                        </a:rPr>
                        <a:t>θ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)/</a:t>
                      </a:r>
                      <a:r>
                        <a:rPr lang="tr-TR" sz="2400" dirty="0" smtClean="0"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l-GR" sz="2400" dirty="0" smtClean="0">
                          <a:latin typeface="Cambria Math" pitchFamily="18" charset="0"/>
                          <a:ea typeface="Cambria Math" pitchFamily="18" charset="0"/>
                        </a:rPr>
                        <a:t>θ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el-GR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λ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i="1" dirty="0" smtClean="0">
                          <a:latin typeface="Cambria Math" pitchFamily="18" charset="0"/>
                          <a:ea typeface="Cambria Math" pitchFamily="18" charset="0"/>
                        </a:rPr>
                        <a:t>,S</a:t>
                      </a:r>
                      <a:r>
                        <a:rPr lang="en-US" sz="2400" i="1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)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Times New Roman"/>
                        </a:rPr>
                        <a:t>1.23</a:t>
                      </a:r>
                      <a:endParaRPr lang="tr-TR" sz="240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Times New Roman"/>
                        </a:rPr>
                        <a:t>1.14</a:t>
                      </a:r>
                      <a:endParaRPr lang="tr-TR" sz="240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1.3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1.54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7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% of instances</a:t>
                      </a:r>
                      <a:r>
                        <a:rPr lang="en-US" sz="2400" baseline="0" dirty="0" smtClean="0">
                          <a:latin typeface="+mn-lt"/>
                          <a:ea typeface="Times New Roman"/>
                        </a:rPr>
                        <a:t> c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ustomer loss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</a:rPr>
                        <a:t>39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</a:rPr>
                        <a:t>12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</a:rPr>
                        <a:t>5</a:t>
                      </a:r>
                      <a:endParaRPr lang="tr-TR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a make-to-stock production system with strategic customers</a:t>
            </a:r>
          </a:p>
          <a:p>
            <a:r>
              <a:rPr lang="en-US" dirty="0" smtClean="0"/>
              <a:t>Characterized customers’ equilibrium joining probability and producer’s optimal decision</a:t>
            </a:r>
          </a:p>
          <a:p>
            <a:r>
              <a:rPr lang="en-US" dirty="0" smtClean="0"/>
              <a:t>Identified cases where centralization is profitable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observable </a:t>
            </a:r>
            <a:r>
              <a:rPr lang="en-US" dirty="0" smtClean="0"/>
              <a:t>system</a:t>
            </a:r>
            <a:endParaRPr lang="en-US" dirty="0" smtClean="0"/>
          </a:p>
          <a:p>
            <a:pPr lvl="1"/>
            <a:r>
              <a:rPr lang="en-US" dirty="0" smtClean="0"/>
              <a:t>Finished the analysis of centralized and decentralized problems</a:t>
            </a:r>
          </a:p>
          <a:p>
            <a:pPr lvl="1"/>
            <a:r>
              <a:rPr lang="en-US" dirty="0" smtClean="0"/>
              <a:t>Showed the concavity of producer’s profit function</a:t>
            </a:r>
          </a:p>
          <a:p>
            <a:pPr lvl="1"/>
            <a:r>
              <a:rPr lang="en-US" dirty="0" smtClean="0"/>
              <a:t>Showed the optimality of base stock policy and </a:t>
            </a:r>
            <a:endParaRPr lang="en-US" dirty="0" smtClean="0"/>
          </a:p>
          <a:p>
            <a:r>
              <a:rPr lang="en-US" dirty="0" smtClean="0"/>
              <a:t>Partially observable system</a:t>
            </a:r>
          </a:p>
          <a:p>
            <a:r>
              <a:rPr lang="en-US" dirty="0" smtClean="0"/>
              <a:t>Comparison with pure </a:t>
            </a:r>
            <a:r>
              <a:rPr lang="en-US" dirty="0" err="1" smtClean="0"/>
              <a:t>queueing</a:t>
            </a:r>
            <a:r>
              <a:rPr lang="en-US" dirty="0" smtClean="0"/>
              <a:t> system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14687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On a Production/Inventory System with Strategic Customers and Unobservable Inventory Levels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14687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On a Production/Inventory System with Strategic Customers and Unobservable Inventory Levels</a:t>
            </a:r>
            <a:endParaRPr lang="tr-TR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2951820" y="728700"/>
            <a:ext cx="216024" cy="360040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accent6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843808" y="2924944"/>
            <a:ext cx="484632" cy="864096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1187624" y="3933056"/>
            <a:ext cx="48665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Decision-making entities</a:t>
            </a:r>
          </a:p>
          <a:p>
            <a:r>
              <a:rPr lang="en-US" sz="2800" dirty="0" smtClean="0">
                <a:latin typeface="+mn-lt"/>
              </a:rPr>
              <a:t>Risk neutral</a:t>
            </a:r>
          </a:p>
          <a:p>
            <a:r>
              <a:rPr lang="en-US" sz="2800" dirty="0" smtClean="0">
                <a:latin typeface="+mn-lt"/>
              </a:rPr>
              <a:t>Fixed reward vs. Waiting cost</a:t>
            </a:r>
            <a:endParaRPr lang="tr-T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14687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On a Production/Inventory System with Strategic Customers and Unobservable Inventory Levels</a:t>
            </a:r>
            <a:endParaRPr lang="tr-TR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933056"/>
            <a:ext cx="4320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Inventory position of the system is not shared with the customers, only production target and service rate</a:t>
            </a:r>
            <a:endParaRPr lang="tr-TR" dirty="0"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6408204" y="1232756"/>
            <a:ext cx="216024" cy="2592288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accent6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300192" y="2924944"/>
            <a:ext cx="484632" cy="864096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14687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On a Production/Inventory System with Strategic Customers and Unobservable Inventory Levels</a:t>
            </a:r>
            <a:endParaRPr lang="tr-TR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4427984" y="-243408"/>
            <a:ext cx="216024" cy="468052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3861048"/>
            <a:ext cx="62632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Fixed service rate server</a:t>
            </a:r>
          </a:p>
          <a:p>
            <a:r>
              <a:rPr lang="en-US" sz="2800" dirty="0" smtClean="0">
                <a:latin typeface="+mn-lt"/>
              </a:rPr>
              <a:t>Fixed payment from joining customers</a:t>
            </a:r>
          </a:p>
          <a:p>
            <a:r>
              <a:rPr lang="en-US" sz="2800" dirty="0" smtClean="0">
                <a:latin typeface="+mn-lt"/>
              </a:rPr>
              <a:t>vs. Inventory holding cost</a:t>
            </a:r>
            <a:endParaRPr lang="tr-TR" dirty="0">
              <a:latin typeface="+mn-lt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83968" y="2924944"/>
            <a:ext cx="484632" cy="864096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Strategic customers in </a:t>
            </a:r>
            <a:r>
              <a:rPr lang="en-US" dirty="0" err="1" smtClean="0"/>
              <a:t>queueing</a:t>
            </a:r>
            <a:r>
              <a:rPr lang="en-US" dirty="0" smtClean="0"/>
              <a:t> systems</a:t>
            </a:r>
          </a:p>
          <a:p>
            <a:r>
              <a:rPr lang="en-US" dirty="0" err="1" smtClean="0"/>
              <a:t>Naor</a:t>
            </a:r>
            <a:r>
              <a:rPr lang="en-US" dirty="0" smtClean="0"/>
              <a:t>, P. 1969</a:t>
            </a:r>
          </a:p>
          <a:p>
            <a:r>
              <a:rPr lang="en-US" dirty="0" err="1" smtClean="0"/>
              <a:t>Edelson</a:t>
            </a:r>
            <a:r>
              <a:rPr lang="en-US" dirty="0" smtClean="0"/>
              <a:t>, N.M., D.K. Hildebrand 1975</a:t>
            </a:r>
          </a:p>
          <a:p>
            <a:r>
              <a:rPr lang="en-US" dirty="0" err="1" smtClean="0"/>
              <a:t>Hassin</a:t>
            </a:r>
            <a:r>
              <a:rPr lang="en-US" dirty="0" smtClean="0"/>
              <a:t>, R., M. </a:t>
            </a:r>
            <a:r>
              <a:rPr lang="en-US" dirty="0" err="1" smtClean="0"/>
              <a:t>Haviv</a:t>
            </a:r>
            <a:r>
              <a:rPr lang="en-US" dirty="0" smtClean="0"/>
              <a:t> 2003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Strategic customers in make-to-stock systems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Definition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customers arrive at an inventory system that is operated by a base-stock policy</a:t>
            </a:r>
          </a:p>
          <a:p>
            <a:r>
              <a:rPr lang="en-US" dirty="0" smtClean="0"/>
              <a:t>Customer’s joining decision is based on other customers’ decisions</a:t>
            </a:r>
          </a:p>
          <a:p>
            <a:r>
              <a:rPr lang="en-US" dirty="0" smtClean="0"/>
              <a:t>Producer is the leader in the </a:t>
            </a:r>
            <a:r>
              <a:rPr lang="en-US" dirty="0" err="1" smtClean="0"/>
              <a:t>Stackelberg</a:t>
            </a:r>
            <a:r>
              <a:rPr lang="en-US" dirty="0" smtClean="0"/>
              <a:t> game and acts knowing customers’ decisions</a:t>
            </a:r>
          </a:p>
          <a:p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versions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Customer types</a:t>
            </a:r>
          </a:p>
          <a:p>
            <a:pPr lvl="1"/>
            <a:r>
              <a:rPr lang="en-US" sz="2000" dirty="0" smtClean="0"/>
              <a:t>Exogenous customers vs. strategic customers</a:t>
            </a:r>
          </a:p>
          <a:p>
            <a:pPr lvl="1"/>
            <a:r>
              <a:rPr lang="en-US" sz="2000" dirty="0" smtClean="0"/>
              <a:t>Homogenous vs. heterogeneous customers</a:t>
            </a:r>
          </a:p>
          <a:p>
            <a:r>
              <a:rPr lang="en-US" sz="2400" dirty="0"/>
              <a:t>Demand</a:t>
            </a:r>
          </a:p>
          <a:p>
            <a:pPr lvl="1"/>
            <a:r>
              <a:rPr lang="en-US" sz="2000" dirty="0" smtClean="0"/>
              <a:t>Single unit vs. multiple unit</a:t>
            </a:r>
          </a:p>
          <a:p>
            <a:pPr lvl="1"/>
            <a:r>
              <a:rPr lang="en-US" sz="2000" dirty="0" smtClean="0"/>
              <a:t>Partial vs. full batches</a:t>
            </a:r>
          </a:p>
          <a:p>
            <a:r>
              <a:rPr lang="en-US" sz="2400" dirty="0"/>
              <a:t>Information</a:t>
            </a:r>
          </a:p>
          <a:p>
            <a:pPr lvl="1"/>
            <a:r>
              <a:rPr lang="en-US" sz="2000" dirty="0" smtClean="0"/>
              <a:t>Observable vs. unobservable queue length</a:t>
            </a:r>
          </a:p>
          <a:p>
            <a:r>
              <a:rPr lang="en-US" sz="2400" dirty="0"/>
              <a:t>Exit strategy</a:t>
            </a:r>
          </a:p>
          <a:p>
            <a:pPr lvl="1"/>
            <a:r>
              <a:rPr lang="en-US" sz="2000" dirty="0" smtClean="0"/>
              <a:t>Balking vs. staying</a:t>
            </a:r>
          </a:p>
          <a:p>
            <a:r>
              <a:rPr lang="en-US" sz="2400" dirty="0"/>
              <a:t>Service quality</a:t>
            </a:r>
          </a:p>
          <a:p>
            <a:pPr lvl="1"/>
            <a:r>
              <a:rPr lang="en-US" sz="2000" dirty="0" smtClean="0"/>
              <a:t>Perfect vs. stochastic service quality</a:t>
            </a:r>
            <a:endParaRPr lang="en-US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 design template">
  <a:themeElements>
    <a:clrScheme name="Office Theme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 design template</Template>
  <TotalTime>902</TotalTime>
  <Words>911</Words>
  <Application>Microsoft Office PowerPoint</Application>
  <PresentationFormat>On-screen Show (4:3)</PresentationFormat>
  <Paragraphs>222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Layers design template</vt:lpstr>
      <vt:lpstr>Equation</vt:lpstr>
      <vt:lpstr>Microsoft Equation 3.0</vt:lpstr>
      <vt:lpstr>On a Production/Inventory System with Strategic Customers and Unobservable Inventory Levels</vt:lpstr>
      <vt:lpstr>Agenda</vt:lpstr>
      <vt:lpstr>Introduction</vt:lpstr>
      <vt:lpstr>Introduction</vt:lpstr>
      <vt:lpstr>Introduction</vt:lpstr>
      <vt:lpstr>Introduction</vt:lpstr>
      <vt:lpstr>Literature</vt:lpstr>
      <vt:lpstr>Model Definition</vt:lpstr>
      <vt:lpstr>Different versions</vt:lpstr>
      <vt:lpstr>Different versions</vt:lpstr>
      <vt:lpstr>Model Notation</vt:lpstr>
      <vt:lpstr>Order of Events</vt:lpstr>
      <vt:lpstr>Equivalent System</vt:lpstr>
      <vt:lpstr>Useful Results</vt:lpstr>
      <vt:lpstr>Customer’s Decision</vt:lpstr>
      <vt:lpstr>Customer’s Decision</vt:lpstr>
      <vt:lpstr>Customer’s Joining Rate</vt:lpstr>
      <vt:lpstr>Equilibrium Joining Probability</vt:lpstr>
      <vt:lpstr>Producer’s Problem</vt:lpstr>
      <vt:lpstr>Producer’s Problem</vt:lpstr>
      <vt:lpstr>Social Optimization</vt:lpstr>
      <vt:lpstr>Computational Study</vt:lpstr>
      <vt:lpstr>Joining rate comparison</vt:lpstr>
      <vt:lpstr>Target inventory level comp. </vt:lpstr>
      <vt:lpstr>Profit comparison</vt:lpstr>
      <vt:lpstr>Profit comparison cont’d</vt:lpstr>
      <vt:lpstr>Conclusion</vt:lpstr>
      <vt:lpstr>Future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canoz</dc:creator>
  <cp:lastModifiedBy>canoz</cp:lastModifiedBy>
  <cp:revision>66</cp:revision>
  <cp:lastPrinted>1601-01-01T00:00:00Z</cp:lastPrinted>
  <dcterms:created xsi:type="dcterms:W3CDTF">2015-05-31T22:03:08Z</dcterms:created>
  <dcterms:modified xsi:type="dcterms:W3CDTF">2015-06-03T04:47:41Z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TC102037771033</vt:lpwstr>
  </property>
</Properties>
</file>